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538" r:id="rId2"/>
    <p:sldId id="584" r:id="rId3"/>
    <p:sldId id="592" r:id="rId4"/>
    <p:sldId id="582" r:id="rId5"/>
    <p:sldId id="583" r:id="rId6"/>
    <p:sldId id="598" r:id="rId7"/>
    <p:sldId id="580" r:id="rId8"/>
    <p:sldId id="581" r:id="rId9"/>
    <p:sldId id="599" r:id="rId10"/>
    <p:sldId id="578" r:id="rId11"/>
    <p:sldId id="600" r:id="rId12"/>
    <p:sldId id="601" r:id="rId13"/>
    <p:sldId id="586" r:id="rId14"/>
    <p:sldId id="585" r:id="rId15"/>
    <p:sldId id="602" r:id="rId16"/>
    <p:sldId id="588" r:id="rId17"/>
    <p:sldId id="593" r:id="rId18"/>
    <p:sldId id="603" r:id="rId19"/>
    <p:sldId id="587" r:id="rId20"/>
    <p:sldId id="605" r:id="rId21"/>
    <p:sldId id="594" r:id="rId22"/>
    <p:sldId id="590" r:id="rId23"/>
    <p:sldId id="604" r:id="rId24"/>
    <p:sldId id="591" r:id="rId25"/>
    <p:sldId id="597" r:id="rId26"/>
    <p:sldId id="606" r:id="rId27"/>
    <p:sldId id="596" r:id="rId28"/>
    <p:sldId id="607" r:id="rId29"/>
    <p:sldId id="595" r:id="rId30"/>
    <p:sldId id="613" r:id="rId31"/>
    <p:sldId id="612" r:id="rId32"/>
    <p:sldId id="614" r:id="rId33"/>
    <p:sldId id="615" r:id="rId34"/>
    <p:sldId id="616" r:id="rId35"/>
    <p:sldId id="618" r:id="rId36"/>
    <p:sldId id="619" r:id="rId37"/>
    <p:sldId id="611" r:id="rId38"/>
    <p:sldId id="461" r:id="rId39"/>
  </p:sldIdLst>
  <p:sldSz cx="9144000" cy="6858000" type="screen4x3"/>
  <p:notesSz cx="7102475" cy="1022985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E1800"/>
    <a:srgbClr val="860000"/>
    <a:srgbClr val="993300"/>
    <a:srgbClr val="FBFBFB"/>
    <a:srgbClr val="F7F7F7"/>
    <a:srgbClr val="F2F2F2"/>
    <a:srgbClr val="990033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5" autoAdjust="0"/>
    <p:restoredTop sz="95288" autoAdjust="0"/>
  </p:normalViewPr>
  <p:slideViewPr>
    <p:cSldViewPr>
      <p:cViewPr varScale="1">
        <p:scale>
          <a:sx n="68" d="100"/>
          <a:sy n="68" d="100"/>
        </p:scale>
        <p:origin x="-141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3366" y="-90"/>
      </p:cViewPr>
      <p:guideLst>
        <p:guide orient="horz" pos="3222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8E9BC80-D659-4374-9CB4-6D8B44B50FB8}" type="datetimeFigureOut">
              <a:rPr lang="de-DE"/>
              <a:pPr>
                <a:defRPr/>
              </a:pPr>
              <a:t>23.09.2012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17088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9717088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046033D-6C7E-46B8-BC19-9F8A29148A9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300119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59338"/>
            <a:ext cx="5683250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7088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17088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B474EB96-DD4F-4D4C-AA56-86A9CE65E07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12276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3775" y="768350"/>
            <a:ext cx="5114925" cy="3835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B6566E68-1674-41F7-86D8-F525F1C40D4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09977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022045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840286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ADD7C-451C-41F0-966B-0CF58737B82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022308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AF4C9-2D09-48C8-A114-A1BB3ABEEFC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321710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60016-80AE-48E3-BBF2-0EDC0E71A00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958595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5BF3D-7922-49C5-A244-ED2D361DC11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133259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5E87E-4DD0-4188-9963-7C9F8A94EC2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20323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57188"/>
            <a:ext cx="17970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196214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037994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001824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F95E34F-250E-4ECB-94E8-AE9F1151DB0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01" r:id="rId1"/>
    <p:sldLayoutId id="2147485002" r:id="rId2"/>
    <p:sldLayoutId id="2147485003" r:id="rId3"/>
    <p:sldLayoutId id="2147485004" r:id="rId4"/>
    <p:sldLayoutId id="2147485005" r:id="rId5"/>
    <p:sldLayoutId id="2147485006" r:id="rId6"/>
    <p:sldLayoutId id="2147485007" r:id="rId7"/>
    <p:sldLayoutId id="2147485008" r:id="rId8"/>
    <p:sldLayoutId id="2147485009" r:id="rId9"/>
    <p:sldLayoutId id="2147485010" r:id="rId10"/>
    <p:sldLayoutId id="2147485011" r:id="rId11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ndeley.com/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guides.lib.umich.edu/content.php?pid=119878" TargetMode="External"/><Relationship Id="rId5" Type="http://schemas.openxmlformats.org/officeDocument/2006/relationships/hyperlink" Target="http://www.mendeley.com/citationstyles/" TargetMode="External"/><Relationship Id="rId4" Type="http://schemas.openxmlformats.org/officeDocument/2006/relationships/hyperlink" Target="http://www.mendeley.com/videos-tutorials/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4.gif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7" t="21614" b="13544"/>
          <a:stretch>
            <a:fillRect/>
          </a:stretch>
        </p:blipFill>
        <p:spPr bwMode="auto">
          <a:xfrm>
            <a:off x="381222" y="404664"/>
            <a:ext cx="6726237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24891" y="1744967"/>
            <a:ext cx="6726237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rgbClr val="FFFFFF"/>
                </a:solidFill>
                <a:latin typeface="Georgia" pitchFamily="18" charset="0"/>
                <a:cs typeface="Arial" charset="0"/>
              </a:rPr>
              <a:t>Nadia J. Lalla, M.L.I.S.</a:t>
            </a:r>
          </a:p>
          <a:p>
            <a:pPr eaLnBrk="1" hangingPunct="1"/>
            <a:r>
              <a:rPr lang="en-US" sz="2400" dirty="0" smtClean="0">
                <a:solidFill>
                  <a:srgbClr val="FFFFFF"/>
                </a:solidFill>
                <a:latin typeface="Georgia" pitchFamily="18" charset="0"/>
                <a:cs typeface="Arial" charset="0"/>
              </a:rPr>
              <a:t>Coordinator, Collections &amp; Information Services</a:t>
            </a:r>
          </a:p>
          <a:p>
            <a:pPr eaLnBrk="1" hangingPunct="1"/>
            <a:r>
              <a:rPr lang="en-US" sz="2400" dirty="0" smtClean="0">
                <a:solidFill>
                  <a:srgbClr val="FFFFFF"/>
                </a:solidFill>
                <a:latin typeface="Georgia" pitchFamily="18" charset="0"/>
                <a:cs typeface="Arial" charset="0"/>
              </a:rPr>
              <a:t>Taubman Health Sciences Library</a:t>
            </a:r>
          </a:p>
          <a:p>
            <a:pPr eaLnBrk="1" hangingPunct="1"/>
            <a:r>
              <a:rPr lang="en-US" sz="2400" dirty="0" smtClean="0">
                <a:solidFill>
                  <a:srgbClr val="FFFFFF"/>
                </a:solidFill>
                <a:latin typeface="Georgia" pitchFamily="18" charset="0"/>
                <a:cs typeface="Arial" charset="0"/>
              </a:rPr>
              <a:t>The University of Michigan (Ann Arbor)</a:t>
            </a:r>
          </a:p>
          <a:p>
            <a:pPr eaLnBrk="1" hangingPunct="1"/>
            <a:r>
              <a:rPr lang="en-US" sz="2400" dirty="0" smtClean="0">
                <a:solidFill>
                  <a:srgbClr val="FFFFFF"/>
                </a:solidFill>
                <a:latin typeface="Georgia" pitchFamily="18" charset="0"/>
                <a:cs typeface="Arial" charset="0"/>
              </a:rPr>
              <a:t>nadiamar@umich.edu</a:t>
            </a:r>
          </a:p>
          <a:p>
            <a:pPr eaLnBrk="1" hangingPunct="1"/>
            <a:endParaRPr lang="en-US" sz="2400" dirty="0">
              <a:solidFill>
                <a:srgbClr val="FFFFFF"/>
              </a:solidFill>
              <a:latin typeface="Georgia" pitchFamily="18" charset="0"/>
              <a:cs typeface="Arial" charset="0"/>
            </a:endParaRPr>
          </a:p>
          <a:p>
            <a:pPr eaLnBrk="1" hangingPunct="1"/>
            <a:endParaRPr lang="en-US" sz="2400" dirty="0" smtClean="0">
              <a:solidFill>
                <a:srgbClr val="FFFFFF"/>
              </a:solidFill>
              <a:latin typeface="Georgia" pitchFamily="18" charset="0"/>
              <a:cs typeface="Arial" charset="0"/>
            </a:endParaRPr>
          </a:p>
          <a:p>
            <a:pPr eaLnBrk="1" hangingPunct="1"/>
            <a:r>
              <a:rPr lang="en-US" sz="2400" dirty="0" smtClean="0">
                <a:solidFill>
                  <a:srgbClr val="FFFFFF"/>
                </a:solidFill>
                <a:latin typeface="Georgia" pitchFamily="18" charset="0"/>
                <a:cs typeface="Arial" charset="0"/>
              </a:rPr>
              <a:t>MDMLG Fall Meeting</a:t>
            </a:r>
          </a:p>
          <a:p>
            <a:pPr eaLnBrk="1" hangingPunct="1"/>
            <a:r>
              <a:rPr lang="en-US" sz="2400" dirty="0" smtClean="0">
                <a:solidFill>
                  <a:srgbClr val="FFFFFF"/>
                </a:solidFill>
                <a:latin typeface="Georgia" pitchFamily="18" charset="0"/>
                <a:cs typeface="Arial" charset="0"/>
              </a:rPr>
              <a:t>20 September 2012</a:t>
            </a:r>
          </a:p>
          <a:p>
            <a:pPr eaLnBrk="1" hangingPunct="1"/>
            <a:r>
              <a:rPr lang="en-US" sz="2400" dirty="0" smtClean="0">
                <a:solidFill>
                  <a:srgbClr val="FFFFFF"/>
                </a:solidFill>
                <a:latin typeface="Georgia" pitchFamily="18" charset="0"/>
                <a:cs typeface="Arial" charset="0"/>
              </a:rPr>
              <a:t>Royal Oak, Michigan</a:t>
            </a:r>
            <a:endParaRPr lang="en-US" sz="2400" dirty="0">
              <a:solidFill>
                <a:srgbClr val="FFFFFF"/>
              </a:solidFill>
              <a:latin typeface="Georgia" pitchFamily="18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5360"/>
            <a:ext cx="1988643" cy="1536679"/>
          </a:xfrm>
          <a:prstGeom prst="rect">
            <a:avLst/>
          </a:prstGeom>
        </p:spPr>
      </p:pic>
      <p:pic>
        <p:nvPicPr>
          <p:cNvPr id="6" name="Picture 12" descr="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20"/>
          <a:stretch>
            <a:fillRect/>
          </a:stretch>
        </p:blipFill>
        <p:spPr bwMode="auto">
          <a:xfrm>
            <a:off x="4500563" y="3429000"/>
            <a:ext cx="4643437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142743"/>
            <a:ext cx="1527004" cy="54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5360"/>
            <a:ext cx="1988643" cy="153667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Desktop Version</a:t>
            </a:r>
            <a:endParaRPr lang="en-US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49397"/>
            <a:ext cx="7907158" cy="4525963"/>
          </a:xfrm>
        </p:spPr>
      </p:pic>
    </p:spTree>
    <p:extLst>
      <p:ext uri="{BB962C8B-B14F-4D97-AF65-F5344CB8AC3E}">
        <p14:creationId xmlns:p14="http://schemas.microsoft.com/office/powerpoint/2010/main" val="42350680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5360"/>
            <a:ext cx="1988643" cy="153667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Web Version</a:t>
            </a:r>
            <a:endParaRPr lang="en-US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15" y="1600200"/>
            <a:ext cx="7459570" cy="4525963"/>
          </a:xfrm>
        </p:spPr>
      </p:pic>
    </p:spTree>
    <p:extLst>
      <p:ext uri="{BB962C8B-B14F-4D97-AF65-F5344CB8AC3E}">
        <p14:creationId xmlns:p14="http://schemas.microsoft.com/office/powerpoint/2010/main" val="9594379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5360"/>
            <a:ext cx="1988643" cy="15366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13543" y="2780928"/>
            <a:ext cx="55162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Georgia" pitchFamily="18" charset="0"/>
              </a:rPr>
              <a:t>Building The Library</a:t>
            </a:r>
            <a:endParaRPr lang="en-US" sz="44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8749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5360"/>
            <a:ext cx="1988643" cy="1536679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36712"/>
            <a:ext cx="7815804" cy="4490575"/>
          </a:xfrm>
        </p:spPr>
      </p:pic>
    </p:spTree>
    <p:extLst>
      <p:ext uri="{BB962C8B-B14F-4D97-AF65-F5344CB8AC3E}">
        <p14:creationId xmlns:p14="http://schemas.microsoft.com/office/powerpoint/2010/main" val="6082582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5360"/>
            <a:ext cx="1988643" cy="15366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20" y="1629756"/>
            <a:ext cx="7778093" cy="436734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814" y="26064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Ye </a:t>
            </a:r>
            <a:r>
              <a:rPr lang="en-US" dirty="0" err="1" smtClean="0">
                <a:solidFill>
                  <a:schemeClr val="bg1"/>
                </a:solidFill>
                <a:latin typeface="Georgia" pitchFamily="18" charset="0"/>
              </a:rPr>
              <a:t>Olde</a:t>
            </a:r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 Drag and Drop</a:t>
            </a:r>
            <a:endParaRPr lang="en-US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7" name="Rechteckige Legende 3"/>
          <p:cNvSpPr>
            <a:spLocks noChangeArrowheads="1"/>
          </p:cNvSpPr>
          <p:nvPr/>
        </p:nvSpPr>
        <p:spPr bwMode="auto">
          <a:xfrm>
            <a:off x="2673853" y="4725144"/>
            <a:ext cx="3857625" cy="571500"/>
          </a:xfrm>
          <a:prstGeom prst="wedgeRectCallout">
            <a:avLst>
              <a:gd name="adj1" fmla="val 52676"/>
              <a:gd name="adj2" fmla="val -108611"/>
            </a:avLst>
          </a:prstGeom>
          <a:solidFill>
            <a:srgbClr val="595959">
              <a:alpha val="8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1500" dirty="0">
                <a:solidFill>
                  <a:schemeClr val="bg1"/>
                </a:solidFill>
                <a:latin typeface="Georgia" pitchFamily="18" charset="0"/>
              </a:rPr>
              <a:t>Missing info is added automatically</a:t>
            </a:r>
          </a:p>
        </p:txBody>
      </p:sp>
    </p:spTree>
    <p:extLst>
      <p:ext uri="{BB962C8B-B14F-4D97-AF65-F5344CB8AC3E}">
        <p14:creationId xmlns:p14="http://schemas.microsoft.com/office/powerpoint/2010/main" val="109810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5360"/>
            <a:ext cx="1988643" cy="15366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19205" y="2780928"/>
            <a:ext cx="630493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Georgia" pitchFamily="18" charset="0"/>
              </a:rPr>
              <a:t>Building The Library: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  <a:latin typeface="Georgia" pitchFamily="18" charset="0"/>
              </a:rPr>
              <a:t>Mendeley Web Importer</a:t>
            </a:r>
            <a:endParaRPr lang="en-US" sz="44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5784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37" y="437261"/>
            <a:ext cx="8352928" cy="48845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5360"/>
            <a:ext cx="1988643" cy="15366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5051459"/>
            <a:ext cx="5962192" cy="1605901"/>
          </a:xfrm>
          <a:prstGeom prst="rect">
            <a:avLst/>
          </a:prstGeom>
          <a:ln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</a:ln>
        </p:spPr>
      </p:pic>
      <p:sp>
        <p:nvSpPr>
          <p:cNvPr id="4" name="Rechteckige Legende 3"/>
          <p:cNvSpPr>
            <a:spLocks noChangeArrowheads="1"/>
          </p:cNvSpPr>
          <p:nvPr/>
        </p:nvSpPr>
        <p:spPr bwMode="auto">
          <a:xfrm>
            <a:off x="4932040" y="3573016"/>
            <a:ext cx="2736304" cy="571500"/>
          </a:xfrm>
          <a:prstGeom prst="wedgeRectCallout">
            <a:avLst>
              <a:gd name="adj1" fmla="val 75101"/>
              <a:gd name="adj2" fmla="val 231080"/>
            </a:avLst>
          </a:prstGeom>
          <a:solidFill>
            <a:srgbClr val="595959">
              <a:alpha val="8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1500" dirty="0" smtClean="0">
                <a:solidFill>
                  <a:schemeClr val="bg1"/>
                </a:solidFill>
                <a:latin typeface="Georgia" pitchFamily="18" charset="0"/>
              </a:rPr>
              <a:t>Mendeley Web Importer as an extension in Chrome</a:t>
            </a:r>
            <a:endParaRPr lang="en-US" sz="15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7" name="Rounded Rectangle 22"/>
          <p:cNvSpPr>
            <a:spLocks noChangeArrowheads="1"/>
          </p:cNvSpPr>
          <p:nvPr/>
        </p:nvSpPr>
        <p:spPr bwMode="auto">
          <a:xfrm>
            <a:off x="3779912" y="1484784"/>
            <a:ext cx="2808288" cy="1143000"/>
          </a:xfrm>
          <a:prstGeom prst="wedgeRectCallout">
            <a:avLst>
              <a:gd name="adj1" fmla="val -88716"/>
              <a:gd name="adj2" fmla="val -41720"/>
            </a:avLst>
          </a:prstGeom>
          <a:solidFill>
            <a:srgbClr val="595959">
              <a:alpha val="9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 anchor="ctr"/>
          <a:lstStyle/>
          <a:p>
            <a:r>
              <a:rPr lang="en-US" sz="1600" dirty="0">
                <a:solidFill>
                  <a:schemeClr val="bg1"/>
                </a:solidFill>
                <a:latin typeface="Georgia" pitchFamily="18" charset="0"/>
              </a:rPr>
              <a:t>To install the Web Importer, drag &amp; drop the </a:t>
            </a:r>
            <a:r>
              <a:rPr lang="en-US" sz="1600" dirty="0" err="1">
                <a:solidFill>
                  <a:schemeClr val="bg1"/>
                </a:solidFill>
                <a:latin typeface="Georgia" pitchFamily="18" charset="0"/>
              </a:rPr>
              <a:t>bookmarklet</a:t>
            </a:r>
            <a:r>
              <a:rPr lang="en-US" sz="16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Georgia" pitchFamily="18" charset="0"/>
              </a:rPr>
              <a:t>to the </a:t>
            </a:r>
            <a:r>
              <a:rPr lang="en-US" sz="1600" dirty="0">
                <a:solidFill>
                  <a:schemeClr val="bg1"/>
                </a:solidFill>
                <a:latin typeface="Georgia" pitchFamily="18" charset="0"/>
              </a:rPr>
              <a:t>Favorites/Bookmarks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Georgia" pitchFamily="18" charset="0"/>
              </a:rPr>
              <a:t>in web </a:t>
            </a:r>
            <a:r>
              <a:rPr lang="en-US" sz="1600" dirty="0">
                <a:solidFill>
                  <a:schemeClr val="bg1"/>
                </a:solidFill>
                <a:latin typeface="Georgia" pitchFamily="18" charset="0"/>
              </a:rPr>
              <a:t>browser</a:t>
            </a:r>
          </a:p>
        </p:txBody>
      </p:sp>
      <p:sp>
        <p:nvSpPr>
          <p:cNvPr id="8" name="Rechteck 10"/>
          <p:cNvSpPr/>
          <p:nvPr/>
        </p:nvSpPr>
        <p:spPr>
          <a:xfrm>
            <a:off x="3143045" y="1029094"/>
            <a:ext cx="2952329" cy="359234"/>
          </a:xfrm>
          <a:prstGeom prst="rect">
            <a:avLst/>
          </a:prstGeom>
          <a:solidFill>
            <a:schemeClr val="tx1">
              <a:lumMod val="65000"/>
              <a:lumOff val="35000"/>
              <a:alpha val="9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de-DE" sz="1600" dirty="0">
                <a:solidFill>
                  <a:schemeClr val="bg1"/>
                </a:solidFill>
                <a:latin typeface="Georgia" pitchFamily="18" charset="0"/>
              </a:rPr>
              <a:t>www.mendeley.com/import</a:t>
            </a:r>
          </a:p>
        </p:txBody>
      </p:sp>
    </p:spTree>
    <p:extLst>
      <p:ext uri="{BB962C8B-B14F-4D97-AF65-F5344CB8AC3E}">
        <p14:creationId xmlns:p14="http://schemas.microsoft.com/office/powerpoint/2010/main" val="17129026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5360"/>
            <a:ext cx="1988643" cy="1536679"/>
          </a:xfrm>
          <a:prstGeom prst="rect">
            <a:avLst/>
          </a:prstGeom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92696"/>
            <a:ext cx="5419725" cy="884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75" y="1772816"/>
            <a:ext cx="4468813" cy="942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ige Legende 3"/>
          <p:cNvSpPr/>
          <p:nvPr/>
        </p:nvSpPr>
        <p:spPr>
          <a:xfrm>
            <a:off x="774205" y="1916832"/>
            <a:ext cx="2428875" cy="1214438"/>
          </a:xfrm>
          <a:prstGeom prst="wedgeRectCallout">
            <a:avLst>
              <a:gd name="adj1" fmla="val -51443"/>
              <a:gd name="adj2" fmla="val -101458"/>
            </a:avLst>
          </a:prstGeom>
          <a:solidFill>
            <a:schemeClr val="tx1">
              <a:lumMod val="65000"/>
              <a:lumOff val="35000"/>
              <a:alpha val="8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  <a:latin typeface="Georgia" pitchFamily="18" charset="0"/>
              </a:rPr>
              <a:t>On the web page with the reference(s) you want to capture: click on the </a:t>
            </a:r>
            <a:r>
              <a:rPr lang="en-US" sz="1600" dirty="0" err="1">
                <a:solidFill>
                  <a:schemeClr val="bg1"/>
                </a:solidFill>
                <a:latin typeface="Georgia" pitchFamily="18" charset="0"/>
              </a:rPr>
              <a:t>bookmarklet</a:t>
            </a:r>
            <a:r>
              <a:rPr lang="en-US" sz="1600" dirty="0">
                <a:solidFill>
                  <a:schemeClr val="bg1"/>
                </a:solidFill>
                <a:latin typeface="Georgia" pitchFamily="18" charset="0"/>
              </a:rPr>
              <a:t>…</a:t>
            </a:r>
            <a:endParaRPr lang="de-DE" sz="1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6" name="Rechteckige Legende 4"/>
          <p:cNvSpPr/>
          <p:nvPr/>
        </p:nvSpPr>
        <p:spPr>
          <a:xfrm>
            <a:off x="5811015" y="2452613"/>
            <a:ext cx="3357563" cy="1357313"/>
          </a:xfrm>
          <a:prstGeom prst="wedgeRectCallout">
            <a:avLst>
              <a:gd name="adj1" fmla="val -78117"/>
              <a:gd name="adj2" fmla="val 117751"/>
            </a:avLst>
          </a:prstGeom>
          <a:solidFill>
            <a:schemeClr val="tx1">
              <a:lumMod val="65000"/>
              <a:lumOff val="35000"/>
              <a:alpha val="8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  <a:latin typeface="Georgia" pitchFamily="18" charset="0"/>
              </a:rPr>
              <a:t>…then click on “Import” to import the reference/paper </a:t>
            </a:r>
            <a:r>
              <a:rPr lang="en-US" sz="1600" dirty="0" smtClean="0">
                <a:solidFill>
                  <a:schemeClr val="bg1"/>
                </a:solidFill>
                <a:latin typeface="Georgia" pitchFamily="18" charset="0"/>
              </a:rPr>
              <a:t>to the Mendeley </a:t>
            </a:r>
            <a:r>
              <a:rPr lang="en-US" sz="1600" dirty="0">
                <a:solidFill>
                  <a:schemeClr val="bg1"/>
                </a:solidFill>
                <a:latin typeface="Georgia" pitchFamily="18" charset="0"/>
              </a:rPr>
              <a:t>library. </a:t>
            </a:r>
            <a:r>
              <a:rPr lang="en-US" sz="1600" dirty="0">
                <a:solidFill>
                  <a:schemeClr val="bg1"/>
                </a:solidFill>
                <a:latin typeface="Georgia" pitchFamily="18" charset="0"/>
              </a:rPr>
              <a:t>If possible/available, also the associated PDF will be imported.</a:t>
            </a:r>
            <a:endParaRPr lang="de-DE" sz="16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3142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5360"/>
            <a:ext cx="1988643" cy="15366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3506" y="2780928"/>
            <a:ext cx="555632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Georgia" pitchFamily="18" charset="0"/>
              </a:rPr>
              <a:t>Building The Library: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  <a:latin typeface="Georgia" pitchFamily="18" charset="0"/>
              </a:rPr>
              <a:t>The Mega Catalogue</a:t>
            </a:r>
            <a:endParaRPr lang="en-US" sz="44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6367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5360"/>
            <a:ext cx="1988643" cy="15366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68619"/>
            <a:ext cx="7789694" cy="4706741"/>
          </a:xfrm>
          <a:prstGeom prst="rect">
            <a:avLst/>
          </a:prstGeom>
        </p:spPr>
      </p:pic>
      <p:sp>
        <p:nvSpPr>
          <p:cNvPr id="4" name="Rechteckige Legende 3"/>
          <p:cNvSpPr>
            <a:spLocks noChangeArrowheads="1"/>
          </p:cNvSpPr>
          <p:nvPr/>
        </p:nvSpPr>
        <p:spPr bwMode="auto">
          <a:xfrm>
            <a:off x="4860031" y="411369"/>
            <a:ext cx="2657881" cy="571500"/>
          </a:xfrm>
          <a:prstGeom prst="wedgeRectCallout">
            <a:avLst>
              <a:gd name="adj1" fmla="val -132442"/>
              <a:gd name="adj2" fmla="val 201544"/>
            </a:avLst>
          </a:prstGeom>
          <a:solidFill>
            <a:srgbClr val="595959">
              <a:alpha val="8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1500" dirty="0" smtClean="0">
                <a:solidFill>
                  <a:schemeClr val="bg1"/>
                </a:solidFill>
                <a:latin typeface="Georgia" pitchFamily="18" charset="0"/>
              </a:rPr>
              <a:t>Where the really good stuff is</a:t>
            </a:r>
            <a:endParaRPr lang="en-US" sz="15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2122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A Personal Library of References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  Import &amp; Organize PDFs, URLs, Citations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  Read and Annotate PDFs</a:t>
            </a:r>
          </a:p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 Insert Citations into Manuscripts</a:t>
            </a:r>
          </a:p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 Share Papers and Annotations</a:t>
            </a:r>
          </a:p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 Accessible on the Desktop, Web, iPad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Char char="ü"/>
            </a:pPr>
            <a:endParaRPr lang="en-US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5360"/>
            <a:ext cx="1988643" cy="1536679"/>
          </a:xfrm>
          <a:prstGeom prst="rect">
            <a:avLst/>
          </a:prstGeom>
        </p:spPr>
      </p:pic>
      <p:sp>
        <p:nvSpPr>
          <p:cNvPr id="5" name="Textfeld 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522973"/>
            <a:ext cx="822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 dirty="0" smtClean="0">
                <a:solidFill>
                  <a:schemeClr val="bg1"/>
                </a:solidFill>
                <a:latin typeface="Georgia" pitchFamily="18" charset="0"/>
              </a:rPr>
              <a:t>Mendeley </a:t>
            </a:r>
            <a:endParaRPr lang="en-US" sz="3600" b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138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5360"/>
            <a:ext cx="1988643" cy="15366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36842" y="2780928"/>
            <a:ext cx="62696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Georgia" pitchFamily="18" charset="0"/>
              </a:rPr>
              <a:t>Reading and Annotating</a:t>
            </a:r>
            <a:endParaRPr lang="en-US" sz="44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6155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5360"/>
            <a:ext cx="1988643" cy="15366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8337771" cy="21602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581128"/>
            <a:ext cx="5034300" cy="17281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95346" y="472777"/>
            <a:ext cx="40350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Georgia" pitchFamily="18" charset="0"/>
              </a:rPr>
              <a:t>Built-In Viewer</a:t>
            </a:r>
            <a:endParaRPr lang="en-US" sz="44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4532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5360"/>
            <a:ext cx="1988643" cy="153667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Annotations In Situ</a:t>
            </a:r>
            <a:endParaRPr lang="en-US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837655" cy="415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483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5360"/>
            <a:ext cx="1988643" cy="15366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48018" y="2780928"/>
            <a:ext cx="54473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Georgia" pitchFamily="18" charset="0"/>
              </a:rPr>
              <a:t>Manuscript Citations</a:t>
            </a:r>
            <a:endParaRPr lang="en-US" sz="44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5349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5360"/>
            <a:ext cx="1988643" cy="1536679"/>
          </a:xfrm>
          <a:prstGeom prst="rect">
            <a:avLst/>
          </a:prstGeom>
        </p:spPr>
      </p:pic>
      <p:pic>
        <p:nvPicPr>
          <p:cNvPr id="3" name="Picture 8" descr="MSWord_citation_slide2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" y="282575"/>
            <a:ext cx="842486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Desktop_citation_slide22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260735"/>
            <a:ext cx="4989513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ige Legende 4"/>
          <p:cNvSpPr>
            <a:spLocks noChangeArrowheads="1"/>
          </p:cNvSpPr>
          <p:nvPr/>
        </p:nvSpPr>
        <p:spPr bwMode="auto">
          <a:xfrm>
            <a:off x="827584" y="1700808"/>
            <a:ext cx="3357563" cy="285750"/>
          </a:xfrm>
          <a:prstGeom prst="wedgeRectCallout">
            <a:avLst>
              <a:gd name="adj1" fmla="val -49528"/>
              <a:gd name="adj2" fmla="val -193333"/>
            </a:avLst>
          </a:prstGeom>
          <a:solidFill>
            <a:srgbClr val="595959">
              <a:alpha val="8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7800" indent="-177800"/>
            <a:r>
              <a:rPr lang="en-US" sz="1600" dirty="0">
                <a:solidFill>
                  <a:schemeClr val="bg1"/>
                </a:solidFill>
                <a:latin typeface="Georgia" pitchFamily="18" charset="0"/>
              </a:rPr>
              <a:t>Click on “Insert Citation” in Word</a:t>
            </a:r>
            <a:endParaRPr lang="de-DE" sz="1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6" name="Rechteckige Legende 3"/>
          <p:cNvSpPr>
            <a:spLocks noChangeArrowheads="1"/>
          </p:cNvSpPr>
          <p:nvPr/>
        </p:nvSpPr>
        <p:spPr bwMode="auto">
          <a:xfrm>
            <a:off x="4572000" y="4602123"/>
            <a:ext cx="3643313" cy="574675"/>
          </a:xfrm>
          <a:prstGeom prst="wedgeRectCallout">
            <a:avLst>
              <a:gd name="adj1" fmla="val 1852"/>
              <a:gd name="adj2" fmla="val 93370"/>
            </a:avLst>
          </a:prstGeom>
          <a:solidFill>
            <a:srgbClr val="595959">
              <a:alpha val="8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7800" indent="-177800"/>
            <a:r>
              <a:rPr lang="en-US" sz="1600" dirty="0">
                <a:solidFill>
                  <a:schemeClr val="bg1"/>
                </a:solidFill>
                <a:latin typeface="Georgia" pitchFamily="18" charset="0"/>
              </a:rPr>
              <a:t>	Highlight the paper(s) you want to cite</a:t>
            </a:r>
            <a:endParaRPr lang="de-DE" sz="16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4442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5360"/>
            <a:ext cx="1988643" cy="1536679"/>
          </a:xfrm>
          <a:prstGeom prst="rect">
            <a:avLst/>
          </a:prstGeom>
        </p:spPr>
      </p:pic>
      <p:pic>
        <p:nvPicPr>
          <p:cNvPr id="3" name="Picture 12" descr="MSWord_citation_slide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7772400" cy="425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ige Legende 4"/>
          <p:cNvSpPr>
            <a:spLocks noChangeArrowheads="1"/>
          </p:cNvSpPr>
          <p:nvPr/>
        </p:nvSpPr>
        <p:spPr bwMode="auto">
          <a:xfrm>
            <a:off x="4487594" y="908720"/>
            <a:ext cx="4214813" cy="357187"/>
          </a:xfrm>
          <a:prstGeom prst="wedgeRectCallout">
            <a:avLst>
              <a:gd name="adj1" fmla="val -62769"/>
              <a:gd name="adj2" fmla="val 171778"/>
            </a:avLst>
          </a:prstGeom>
          <a:solidFill>
            <a:srgbClr val="595959">
              <a:alpha val="8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7800" indent="-177800"/>
            <a:r>
              <a:rPr lang="en-US" sz="1600" dirty="0">
                <a:solidFill>
                  <a:schemeClr val="bg1"/>
                </a:solidFill>
                <a:latin typeface="Georgia" pitchFamily="18" charset="0"/>
              </a:rPr>
              <a:t>Citation will show up based on selected style</a:t>
            </a:r>
            <a:endParaRPr lang="de-DE" sz="1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" name="Rechteckige Legende 4"/>
          <p:cNvSpPr>
            <a:spLocks noChangeArrowheads="1"/>
          </p:cNvSpPr>
          <p:nvPr/>
        </p:nvSpPr>
        <p:spPr bwMode="auto">
          <a:xfrm>
            <a:off x="4924673" y="1985988"/>
            <a:ext cx="3463752" cy="357188"/>
          </a:xfrm>
          <a:prstGeom prst="wedgeRectCallout">
            <a:avLst>
              <a:gd name="adj1" fmla="val -56593"/>
              <a:gd name="adj2" fmla="val 79826"/>
            </a:avLst>
          </a:prstGeom>
          <a:solidFill>
            <a:srgbClr val="595959">
              <a:alpha val="8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7800" indent="-177800"/>
            <a:r>
              <a:rPr lang="en-US" sz="1600" dirty="0">
                <a:solidFill>
                  <a:schemeClr val="bg1"/>
                </a:solidFill>
                <a:latin typeface="Georgia" pitchFamily="18" charset="0"/>
              </a:rPr>
              <a:t>Generate a bibliography in one </a:t>
            </a:r>
            <a:r>
              <a:rPr lang="en-US" sz="1600" dirty="0" smtClean="0">
                <a:solidFill>
                  <a:schemeClr val="bg1"/>
                </a:solidFill>
                <a:latin typeface="Georgia" pitchFamily="18" charset="0"/>
              </a:rPr>
              <a:t>click</a:t>
            </a:r>
            <a:endParaRPr lang="de-DE" sz="1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6" name="Textfeld 36"/>
          <p:cNvSpPr txBox="1">
            <a:spLocks noChangeArrowheads="1"/>
          </p:cNvSpPr>
          <p:nvPr/>
        </p:nvSpPr>
        <p:spPr bwMode="auto">
          <a:xfrm>
            <a:off x="3203849" y="5484855"/>
            <a:ext cx="50384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dirty="0">
                <a:solidFill>
                  <a:schemeClr val="bg1"/>
                </a:solidFill>
                <a:latin typeface="Georgia" pitchFamily="18" charset="0"/>
              </a:rPr>
              <a:t>Cite into Google documents</a:t>
            </a:r>
          </a:p>
          <a:p>
            <a:pPr algn="ctr" eaLnBrk="1" hangingPunct="1"/>
            <a:r>
              <a:rPr lang="en-US" sz="2400" dirty="0">
                <a:solidFill>
                  <a:schemeClr val="bg1"/>
                </a:solidFill>
                <a:latin typeface="Georgia" pitchFamily="18" charset="0"/>
              </a:rPr>
              <a:t> or other editors </a:t>
            </a:r>
            <a:r>
              <a:rPr lang="en-US" sz="2400" dirty="0" smtClean="0">
                <a:solidFill>
                  <a:schemeClr val="bg1"/>
                </a:solidFill>
                <a:latin typeface="Georgia" pitchFamily="18" charset="0"/>
              </a:rPr>
              <a:t>using </a:t>
            </a:r>
            <a:r>
              <a:rPr lang="en-US" sz="2400" dirty="0">
                <a:solidFill>
                  <a:schemeClr val="bg1"/>
                </a:solidFill>
                <a:latin typeface="Georgia" pitchFamily="18" charset="0"/>
              </a:rPr>
              <a:t>copy &amp; paste </a:t>
            </a:r>
          </a:p>
        </p:txBody>
      </p:sp>
    </p:spTree>
    <p:extLst>
      <p:ext uri="{BB962C8B-B14F-4D97-AF65-F5344CB8AC3E}">
        <p14:creationId xmlns:p14="http://schemas.microsoft.com/office/powerpoint/2010/main" val="24859853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5360"/>
            <a:ext cx="1988643" cy="15366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75354" y="2780928"/>
            <a:ext cx="3592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Georgia" pitchFamily="18" charset="0"/>
              </a:rPr>
              <a:t>Collaboration</a:t>
            </a:r>
            <a:endParaRPr lang="en-US" sz="44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7315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5360"/>
            <a:ext cx="1988643" cy="153667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Join Groups and share citation</a:t>
            </a:r>
          </a:p>
          <a:p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Public Groups can share citations</a:t>
            </a:r>
          </a:p>
          <a:p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Private Groups can share citations and annotations and full-text</a:t>
            </a:r>
          </a:p>
          <a:p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Profile = more than the basics</a:t>
            </a:r>
          </a:p>
          <a:p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Crowd-sourced mega catalogue</a:t>
            </a:r>
          </a:p>
        </p:txBody>
      </p:sp>
    </p:spTree>
    <p:extLst>
      <p:ext uri="{BB962C8B-B14F-4D97-AF65-F5344CB8AC3E}">
        <p14:creationId xmlns:p14="http://schemas.microsoft.com/office/powerpoint/2010/main" val="15511992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5360"/>
            <a:ext cx="1988643" cy="15366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82673" y="2780928"/>
            <a:ext cx="51780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Georgia" pitchFamily="18" charset="0"/>
              </a:rPr>
              <a:t>Mendeley on the Go</a:t>
            </a:r>
            <a:endParaRPr lang="en-US" sz="44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0634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5360"/>
            <a:ext cx="1988643" cy="15366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18" y="404664"/>
            <a:ext cx="8849961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235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5360"/>
            <a:ext cx="1988643" cy="15366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79635" y="2780928"/>
            <a:ext cx="49840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Georgia" pitchFamily="18" charset="0"/>
              </a:rPr>
              <a:t>What Is Mendeley?</a:t>
            </a:r>
            <a:endParaRPr lang="en-US" sz="44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9247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5360"/>
            <a:ext cx="1988643" cy="15366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3608" y="2851684"/>
            <a:ext cx="35573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Georgia" pitchFamily="18" charset="0"/>
              </a:rPr>
              <a:t>My Mendeley</a:t>
            </a:r>
            <a:endParaRPr lang="en-US" sz="44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7011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5360"/>
            <a:ext cx="1988643" cy="153667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Words of Wisdom</a:t>
            </a:r>
            <a:endParaRPr lang="en-US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Sync the web and desktop library every time.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Use </a:t>
            </a:r>
            <a:r>
              <a:rPr lang="en-US" dirty="0" err="1" smtClean="0">
                <a:solidFill>
                  <a:schemeClr val="bg1"/>
                </a:solidFill>
                <a:latin typeface="Georgia" pitchFamily="18" charset="0"/>
              </a:rPr>
              <a:t>Mendeley’s</a:t>
            </a:r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 organizational features to keep PDFs in one spot.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Drag and drop feature is a timesaver.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Learning curve is very gentle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4131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5360"/>
            <a:ext cx="1988643" cy="153667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Words of Wisdom – Part </a:t>
            </a:r>
            <a:r>
              <a:rPr lang="en-US" dirty="0" err="1" smtClean="0">
                <a:solidFill>
                  <a:schemeClr val="bg1"/>
                </a:solidFill>
                <a:latin typeface="Georgia" pitchFamily="18" charset="0"/>
              </a:rPr>
              <a:t>Deux</a:t>
            </a:r>
            <a:endParaRPr lang="en-US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Limited publication types.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Annotations do NOT appear on iPad app.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Sync the web and desktop library every time.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Does not neatly import from some other citation management software.</a:t>
            </a:r>
          </a:p>
        </p:txBody>
      </p:sp>
    </p:spTree>
    <p:extLst>
      <p:ext uri="{BB962C8B-B14F-4D97-AF65-F5344CB8AC3E}">
        <p14:creationId xmlns:p14="http://schemas.microsoft.com/office/powerpoint/2010/main" val="20488404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5360"/>
            <a:ext cx="1988643" cy="153667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  <a:latin typeface="Georgia" pitchFamily="18" charset="0"/>
              </a:rPr>
              <a:t>Parting Words</a:t>
            </a:r>
            <a:endParaRPr lang="en-US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Perfect for academic librarians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For clinical </a:t>
            </a:r>
            <a:r>
              <a:rPr lang="en-US" dirty="0" err="1" smtClean="0">
                <a:solidFill>
                  <a:schemeClr val="bg1"/>
                </a:solidFill>
                <a:latin typeface="Georgia" pitchFamily="18" charset="0"/>
              </a:rPr>
              <a:t>physicans</a:t>
            </a:r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, not as robust as Papers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If you really like it, consider upgrading to Premium level.</a:t>
            </a:r>
            <a:endParaRPr lang="en-US" dirty="0" smtClean="0">
              <a:solidFill>
                <a:schemeClr val="bg1"/>
              </a:solidFill>
              <a:latin typeface="Georgia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Sync the web and desktop library every time.</a:t>
            </a:r>
          </a:p>
          <a:p>
            <a:pPr>
              <a:buFont typeface="Courier New" pitchFamily="49" charset="0"/>
              <a:buChar char="o"/>
            </a:pPr>
            <a:endParaRPr lang="en-US" dirty="0" smtClean="0">
              <a:solidFill>
                <a:schemeClr val="bg1"/>
              </a:solidFill>
              <a:latin typeface="Georgia" pitchFamily="18" charset="0"/>
            </a:endParaRPr>
          </a:p>
          <a:p>
            <a:pPr>
              <a:buFont typeface="Courier New" pitchFamily="49" charset="0"/>
              <a:buChar char="o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Courier New" pitchFamily="49" charset="0"/>
              <a:buChar char="o"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991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5360"/>
            <a:ext cx="1988643" cy="15366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11339" y="2082243"/>
            <a:ext cx="47019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Georgia" pitchFamily="18" charset="0"/>
              </a:rPr>
              <a:t>More Information</a:t>
            </a:r>
            <a:endParaRPr lang="en-US" sz="44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2335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5360"/>
            <a:ext cx="1988643" cy="1536679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95536" y="692696"/>
            <a:ext cx="8363272" cy="504056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Mendeley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Georgia" pitchFamily="18" charset="0"/>
                <a:hlinkClick r:id="rId3"/>
              </a:rPr>
              <a:t>http://www.mendeley.com</a:t>
            </a:r>
            <a:endParaRPr lang="en-US" dirty="0" smtClean="0">
              <a:solidFill>
                <a:schemeClr val="bg1"/>
              </a:solidFill>
              <a:latin typeface="Georgia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Tutorials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eorgia" pitchFamily="18" charset="0"/>
                <a:hlinkClick r:id="rId4"/>
              </a:rPr>
              <a:t>http://www.mendeley.com/videos-tutorials</a:t>
            </a:r>
            <a:r>
              <a:rPr lang="en-US" dirty="0" smtClean="0">
                <a:solidFill>
                  <a:schemeClr val="bg1"/>
                </a:solidFill>
                <a:latin typeface="Georgia" pitchFamily="18" charset="0"/>
                <a:hlinkClick r:id="rId4"/>
              </a:rPr>
              <a:t>/</a:t>
            </a:r>
            <a:endParaRPr lang="en-US" dirty="0" smtClean="0">
              <a:solidFill>
                <a:schemeClr val="bg1"/>
              </a:solidFill>
              <a:latin typeface="Georgia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Citation Styles Available in Mendeley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eorgia" pitchFamily="18" charset="0"/>
                <a:hlinkClick r:id="rId5"/>
              </a:rPr>
              <a:t>http://www.mendeley.com/citationstyles</a:t>
            </a:r>
            <a:r>
              <a:rPr lang="en-US" dirty="0" smtClean="0">
                <a:solidFill>
                  <a:schemeClr val="bg1"/>
                </a:solidFill>
                <a:latin typeface="Georgia" pitchFamily="18" charset="0"/>
                <a:hlinkClick r:id="rId5"/>
              </a:rPr>
              <a:t>/</a:t>
            </a:r>
            <a:endParaRPr lang="en-US" dirty="0" smtClean="0">
              <a:solidFill>
                <a:schemeClr val="bg1"/>
              </a:solidFill>
              <a:latin typeface="Georgia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Mendeley Basics Research Guide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eorgia" pitchFamily="18" charset="0"/>
                <a:hlinkClick r:id="rId6"/>
              </a:rPr>
              <a:t>http://guides.lib.umich.edu/content.php?pid=119878</a:t>
            </a:r>
            <a:endParaRPr lang="en-US" dirty="0" smtClean="0">
              <a:solidFill>
                <a:schemeClr val="bg1"/>
              </a:solidFill>
              <a:latin typeface="Georgia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173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5360"/>
            <a:ext cx="1988643" cy="15366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65656" y="2115495"/>
            <a:ext cx="47933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Georgia" pitchFamily="18" charset="0"/>
              </a:rPr>
              <a:t>Acknowledgement</a:t>
            </a:r>
            <a:endParaRPr lang="en-US" sz="44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7665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5360"/>
            <a:ext cx="1988643" cy="153667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15778" y="1700808"/>
            <a:ext cx="7416824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Slide design adapted from </a:t>
            </a:r>
            <a:r>
              <a:rPr lang="en-US" dirty="0" err="1" smtClean="0">
                <a:solidFill>
                  <a:schemeClr val="bg1"/>
                </a:solidFill>
                <a:latin typeface="Georgia" pitchFamily="18" charset="0"/>
              </a:rPr>
              <a:t>Mendeley’s</a:t>
            </a:r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 Teaching Presentation slide deck* [no longer available online].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itchFamily="18" charset="0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bg1"/>
                </a:solidFill>
                <a:latin typeface="Georgia" pitchFamily="18" charset="0"/>
              </a:rPr>
              <a:t>*Slides 4,5,16,17,24, and 25 taken entirely from above mentioned slide deck with minimal changes.</a:t>
            </a:r>
          </a:p>
        </p:txBody>
      </p:sp>
    </p:spTree>
    <p:extLst>
      <p:ext uri="{BB962C8B-B14F-4D97-AF65-F5344CB8AC3E}">
        <p14:creationId xmlns:p14="http://schemas.microsoft.com/office/powerpoint/2010/main" val="33091291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2636838"/>
            <a:ext cx="8797925" cy="165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5360"/>
            <a:ext cx="1988643" cy="153667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5360"/>
            <a:ext cx="1988643" cy="1536679"/>
          </a:xfrm>
          <a:prstGeom prst="rect">
            <a:avLst/>
          </a:prstGeom>
        </p:spPr>
      </p:pic>
      <p:pic>
        <p:nvPicPr>
          <p:cNvPr id="3" name="Picture 5" descr="Z:\Documents\(2) Mendeley\Teaching material\Presentation\Screenshots\pics\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2" y="1181001"/>
            <a:ext cx="3840162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25"/>
          <p:cNvSpPr txBox="1">
            <a:spLocks noChangeArrowheads="1"/>
          </p:cNvSpPr>
          <p:nvPr/>
        </p:nvSpPr>
        <p:spPr bwMode="auto">
          <a:xfrm>
            <a:off x="198649" y="3717032"/>
            <a:ext cx="4572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bg1"/>
                </a:solidFill>
                <a:latin typeface="Georgia" pitchFamily="18" charset="0"/>
              </a:rPr>
              <a:t>...and a research network to manage </a:t>
            </a:r>
            <a:r>
              <a:rPr lang="en-US" sz="2400" dirty="0" smtClean="0">
                <a:solidFill>
                  <a:schemeClr val="bg1"/>
                </a:solidFill>
                <a:latin typeface="Georgia" pitchFamily="18" charset="0"/>
              </a:rPr>
              <a:t>papers </a:t>
            </a:r>
            <a:r>
              <a:rPr lang="en-US" sz="2400" dirty="0">
                <a:solidFill>
                  <a:schemeClr val="bg1"/>
                </a:solidFill>
                <a:latin typeface="Georgia" pitchFamily="18" charset="0"/>
              </a:rPr>
              <a:t>online, discover research trends and statistics, and to connect to like-minded researchers.</a:t>
            </a:r>
            <a:endParaRPr lang="en-GB" sz="2400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5" name="Picture 6" descr="Z:\Documents\(2) Mendeley\Teaching material\Presentation\Screenshots\pics\1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711" y="2817822"/>
            <a:ext cx="3541712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5"/>
          <p:cNvSpPr txBox="1">
            <a:spLocks noChangeArrowheads="1"/>
          </p:cNvSpPr>
          <p:nvPr/>
        </p:nvSpPr>
        <p:spPr bwMode="auto">
          <a:xfrm>
            <a:off x="4235450" y="1172229"/>
            <a:ext cx="475448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chemeClr val="bg1"/>
                </a:solidFill>
                <a:latin typeface="Georgia" pitchFamily="18" charset="0"/>
              </a:rPr>
              <a:t>…  free </a:t>
            </a:r>
            <a:r>
              <a:rPr lang="en-US" sz="2400" dirty="0">
                <a:solidFill>
                  <a:schemeClr val="bg1"/>
                </a:solidFill>
                <a:latin typeface="Georgia" pitchFamily="18" charset="0"/>
              </a:rPr>
              <a:t>software </a:t>
            </a:r>
            <a:r>
              <a:rPr lang="en-US" sz="2400" dirty="0" smtClean="0">
                <a:solidFill>
                  <a:schemeClr val="bg1"/>
                </a:solidFill>
                <a:latin typeface="Georgia" pitchFamily="18" charset="0"/>
              </a:rPr>
              <a:t>(</a:t>
            </a:r>
            <a:r>
              <a:rPr lang="en-US" sz="2400" dirty="0">
                <a:solidFill>
                  <a:schemeClr val="bg1"/>
                </a:solidFill>
                <a:latin typeface="Georgia" pitchFamily="18" charset="0"/>
              </a:rPr>
              <a:t>Win, Mac &amp; Linux) to manage, share, </a:t>
            </a:r>
            <a:r>
              <a:rPr lang="en-US" sz="2400" dirty="0" smtClean="0">
                <a:solidFill>
                  <a:schemeClr val="bg1"/>
                </a:solidFill>
                <a:latin typeface="Georgia" pitchFamily="18" charset="0"/>
              </a:rPr>
              <a:t>read, annotate, </a:t>
            </a:r>
            <a:r>
              <a:rPr lang="en-US" sz="2400" dirty="0">
                <a:solidFill>
                  <a:schemeClr val="bg1"/>
                </a:solidFill>
                <a:latin typeface="Georgia" pitchFamily="18" charset="0"/>
              </a:rPr>
              <a:t>and cite </a:t>
            </a:r>
            <a:r>
              <a:rPr lang="en-US" sz="2400" dirty="0" smtClean="0">
                <a:solidFill>
                  <a:schemeClr val="bg1"/>
                </a:solidFill>
                <a:latin typeface="Georgia" pitchFamily="18" charset="0"/>
              </a:rPr>
              <a:t>research </a:t>
            </a:r>
            <a:r>
              <a:rPr lang="en-US" sz="2400" dirty="0">
                <a:solidFill>
                  <a:schemeClr val="bg1"/>
                </a:solidFill>
                <a:latin typeface="Georgia" pitchFamily="18" charset="0"/>
              </a:rPr>
              <a:t>papers...</a:t>
            </a:r>
            <a:endParaRPr lang="en-GB" sz="24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3349" y="45431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Mendeley Is …</a:t>
            </a:r>
            <a:endParaRPr lang="en-US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5581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5360"/>
            <a:ext cx="1988643" cy="1536679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298" y="277280"/>
            <a:ext cx="1285875" cy="1111250"/>
          </a:xfrm>
          <a:prstGeom prst="rect">
            <a:avLst/>
          </a:prstGeom>
          <a:noFill/>
          <a:ln w="9525">
            <a:solidFill>
              <a:srgbClr val="D9D9D9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UC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38763" y="1172294"/>
            <a:ext cx="674687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54" y="269342"/>
            <a:ext cx="1924050" cy="563563"/>
          </a:xfrm>
          <a:prstGeom prst="rect">
            <a:avLst/>
          </a:prstGeom>
          <a:noFill/>
          <a:ln w="9525">
            <a:solidFill>
              <a:srgbClr val="D9D9D9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34298" y="1567264"/>
            <a:ext cx="1624013" cy="504825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063" y="2209600"/>
            <a:ext cx="1790700" cy="471487"/>
          </a:xfrm>
          <a:prstGeom prst="rect">
            <a:avLst/>
          </a:prstGeom>
          <a:noFill/>
          <a:ln w="9525">
            <a:solidFill>
              <a:srgbClr val="D9D9D9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C:\Users\Victor Henning\Documents\Uni und Job\Weimar\Administratives\BUW Logos\dreizeilig\Pantone29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298" y="2776761"/>
            <a:ext cx="1017587" cy="614363"/>
          </a:xfrm>
          <a:prstGeom prst="rect">
            <a:avLst/>
          </a:prstGeom>
          <a:noFill/>
          <a:ln w="9525">
            <a:solidFill>
              <a:srgbClr val="D9D9D9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22" y="3701962"/>
            <a:ext cx="3071813" cy="271463"/>
          </a:xfrm>
          <a:prstGeom prst="rect">
            <a:avLst/>
          </a:prstGeom>
          <a:noFill/>
          <a:ln w="9525">
            <a:solidFill>
              <a:srgbClr val="D9D9D9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602" y="2803749"/>
            <a:ext cx="635000" cy="587375"/>
          </a:xfrm>
          <a:prstGeom prst="rect">
            <a:avLst/>
          </a:prstGeom>
          <a:noFill/>
          <a:ln w="9525">
            <a:solidFill>
              <a:srgbClr val="D9D9D9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683" y="265371"/>
            <a:ext cx="1450975" cy="690563"/>
          </a:xfrm>
          <a:prstGeom prst="rect">
            <a:avLst/>
          </a:prstGeom>
          <a:noFill/>
          <a:ln w="9525">
            <a:solidFill>
              <a:srgbClr val="D9D9D9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8"/>
          <a:stretch>
            <a:fillRect/>
          </a:stretch>
        </p:blipFill>
        <p:spPr bwMode="auto">
          <a:xfrm>
            <a:off x="3900760" y="3484426"/>
            <a:ext cx="1798637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22" y="2875946"/>
            <a:ext cx="966788" cy="704850"/>
          </a:xfrm>
          <a:prstGeom prst="rect">
            <a:avLst/>
          </a:prstGeom>
          <a:noFill/>
          <a:ln w="9525">
            <a:solidFill>
              <a:srgbClr val="D9D9D9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362" y="1072929"/>
            <a:ext cx="1428750" cy="457200"/>
          </a:xfrm>
          <a:prstGeom prst="rect">
            <a:avLst/>
          </a:prstGeom>
          <a:noFill/>
          <a:ln w="9525">
            <a:solidFill>
              <a:srgbClr val="D9D9D9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1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450" y="1906018"/>
            <a:ext cx="857250" cy="881062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362" y="1727088"/>
            <a:ext cx="1428750" cy="520700"/>
          </a:xfrm>
          <a:prstGeom prst="rect">
            <a:avLst/>
          </a:prstGeom>
          <a:noFill/>
          <a:ln w="9525">
            <a:solidFill>
              <a:srgbClr val="D9D9D9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600" y="2346549"/>
            <a:ext cx="1165225" cy="430212"/>
          </a:xfrm>
          <a:prstGeom prst="rect">
            <a:avLst/>
          </a:prstGeom>
          <a:noFill/>
          <a:ln w="9525">
            <a:solidFill>
              <a:srgbClr val="D9D9D9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6"/>
          <p:cNvGrpSpPr>
            <a:grpSpLocks/>
          </p:cNvGrpSpPr>
          <p:nvPr/>
        </p:nvGrpSpPr>
        <p:grpSpPr bwMode="auto">
          <a:xfrm>
            <a:off x="6927904" y="2960051"/>
            <a:ext cx="1908175" cy="538162"/>
            <a:chOff x="4357686" y="1571612"/>
            <a:chExt cx="1908906" cy="523518"/>
          </a:xfrm>
        </p:grpSpPr>
        <p:pic>
          <p:nvPicPr>
            <p:cNvPr id="21" name="Group 5"/>
            <p:cNvPicPr>
              <a:picLocks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8237" y="1535822"/>
              <a:ext cx="2030746" cy="639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21"/>
            <p:cNvSpPr/>
            <p:nvPr/>
          </p:nvSpPr>
          <p:spPr bwMode="auto">
            <a:xfrm>
              <a:off x="4357686" y="1571612"/>
              <a:ext cx="1905730" cy="523518"/>
            </a:xfrm>
            <a:prstGeom prst="rect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49263"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GB">
                <a:solidFill>
                  <a:schemeClr val="bg1"/>
                </a:solidFill>
                <a:ea typeface="MS Gothic" charset="-128"/>
                <a:cs typeface="Arial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75410" y="610652"/>
            <a:ext cx="33612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Georgia" pitchFamily="18" charset="0"/>
              </a:rPr>
              <a:t>D</a:t>
            </a: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eveloped by 30+ researchers, graduates, and software developers from …</a:t>
            </a:r>
            <a:endParaRPr lang="en-US" sz="28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401788" y="3927084"/>
            <a:ext cx="2991172" cy="181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FFFFFF"/>
              </a:buClr>
              <a:buFont typeface="Myriad Pro" pitchFamily="34" charset="0"/>
              <a:buNone/>
            </a:pPr>
            <a:r>
              <a:rPr lang="de-DE" sz="2800" dirty="0">
                <a:solidFill>
                  <a:srgbClr val="FFFFFF"/>
                </a:solidFill>
                <a:latin typeface="Georgia" pitchFamily="18" charset="0"/>
                <a:ea typeface="MS PGothic" pitchFamily="34" charset="-128"/>
              </a:rPr>
              <a:t>...backed by co-founders and former executives </a:t>
            </a:r>
            <a:r>
              <a:rPr lang="de-DE" sz="2800" dirty="0" smtClean="0">
                <a:solidFill>
                  <a:srgbClr val="FFFFFF"/>
                </a:solidFill>
                <a:latin typeface="Georgia" pitchFamily="18" charset="0"/>
                <a:ea typeface="MS PGothic" pitchFamily="34" charset="-128"/>
              </a:rPr>
              <a:t>of ...</a:t>
            </a:r>
            <a:endParaRPr lang="de-DE" sz="2800" dirty="0">
              <a:solidFill>
                <a:srgbClr val="993300"/>
              </a:solidFill>
              <a:latin typeface="Georgia" pitchFamily="18" charset="0"/>
              <a:ea typeface="MS PGothic" pitchFamily="34" charset="-128"/>
            </a:endParaRPr>
          </a:p>
        </p:txBody>
      </p:sp>
      <p:grpSp>
        <p:nvGrpSpPr>
          <p:cNvPr id="25" name="Group 18"/>
          <p:cNvGrpSpPr>
            <a:grpSpLocks/>
          </p:cNvGrpSpPr>
          <p:nvPr/>
        </p:nvGrpSpPr>
        <p:grpSpPr bwMode="auto">
          <a:xfrm>
            <a:off x="3392960" y="4580088"/>
            <a:ext cx="1579562" cy="1989137"/>
            <a:chOff x="6992938" y="4383088"/>
            <a:chExt cx="1579562" cy="2332037"/>
          </a:xfrm>
        </p:grpSpPr>
        <p:pic>
          <p:nvPicPr>
            <p:cNvPr id="26" name="Picture 14"/>
            <p:cNvPicPr>
              <a:picLocks noChangeAspect="1" noChangeArrowheads="1"/>
            </p:cNvPicPr>
            <p:nvPr/>
          </p:nvPicPr>
          <p:blipFill>
            <a:blip r:embed="rId19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31038" y="4383088"/>
              <a:ext cx="1541462" cy="683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</p:spPr>
        </p:pic>
        <p:pic>
          <p:nvPicPr>
            <p:cNvPr id="27" name="Picture 15"/>
            <p:cNvPicPr>
              <a:picLocks noChangeAspect="1" noChangeArrowheads="1"/>
            </p:cNvPicPr>
            <p:nvPr/>
          </p:nvPicPr>
          <p:blipFill>
            <a:blip r:embed="rId20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lum contrast="40000"/>
            </a:blip>
            <a:srcRect/>
            <a:stretch>
              <a:fillRect/>
            </a:stretch>
          </p:blipFill>
          <p:spPr bwMode="auto">
            <a:xfrm>
              <a:off x="6992938" y="5885046"/>
              <a:ext cx="1538287" cy="830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</p:spPr>
        </p:pic>
        <p:pic>
          <p:nvPicPr>
            <p:cNvPr id="28" name="Picture 27" descr="warner.png"/>
            <p:cNvPicPr>
              <a:picLocks noChangeAspect="1"/>
            </p:cNvPicPr>
            <p:nvPr/>
          </p:nvPicPr>
          <p:blipFill>
            <a:blip r:embed="rId21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88225" y="5202000"/>
              <a:ext cx="763588" cy="768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</p:spPr>
        </p:pic>
      </p:grpSp>
      <p:pic>
        <p:nvPicPr>
          <p:cNvPr id="29" name="Picture 19" descr="eurostarslogo_20346.gif"/>
          <p:cNvPicPr>
            <a:picLocks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470" y="5286374"/>
            <a:ext cx="8540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0" descr="euro_flag_21562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66" y="5337189"/>
            <a:ext cx="8540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1" descr="TSB_Logo_Grey_20523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322" y="5971052"/>
            <a:ext cx="184785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5149602" y="4519517"/>
            <a:ext cx="3880286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FFFFFF"/>
              </a:buClr>
              <a:buFont typeface="Myriad Pro" pitchFamily="34" charset="0"/>
              <a:buNone/>
            </a:pPr>
            <a:r>
              <a:rPr lang="de-DE" sz="2800" dirty="0" smtClean="0">
                <a:solidFill>
                  <a:srgbClr val="FFFFFF"/>
                </a:solidFill>
                <a:latin typeface="Georgia" pitchFamily="18" charset="0"/>
                <a:ea typeface="MS PGothic" pitchFamily="34" charset="-128"/>
              </a:rPr>
              <a:t>... and supported by ...</a:t>
            </a:r>
            <a:endParaRPr lang="de-DE" sz="2800" dirty="0">
              <a:solidFill>
                <a:srgbClr val="993300"/>
              </a:solidFill>
              <a:latin typeface="Georgia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93150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5360"/>
            <a:ext cx="1988643" cy="15366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73360" y="2780928"/>
            <a:ext cx="39966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Georgia" pitchFamily="18" charset="0"/>
              </a:rPr>
              <a:t>Getting Started</a:t>
            </a:r>
            <a:endParaRPr lang="en-US" sz="44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8845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5360"/>
            <a:ext cx="1988643" cy="15366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1800" y="1916832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Steps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29904"/>
            <a:ext cx="8229600" cy="4439928"/>
          </a:xfrm>
        </p:spPr>
      </p:pic>
      <p:sp>
        <p:nvSpPr>
          <p:cNvPr id="8" name="Rounded Rectangle 25"/>
          <p:cNvSpPr>
            <a:spLocks noChangeArrowheads="1"/>
          </p:cNvSpPr>
          <p:nvPr/>
        </p:nvSpPr>
        <p:spPr bwMode="auto">
          <a:xfrm>
            <a:off x="4499992" y="1705454"/>
            <a:ext cx="1872208" cy="792088"/>
          </a:xfrm>
          <a:prstGeom prst="wedgeRectCallout">
            <a:avLst>
              <a:gd name="adj1" fmla="val 111189"/>
              <a:gd name="adj2" fmla="val -38647"/>
            </a:avLst>
          </a:prstGeom>
          <a:solidFill>
            <a:srgbClr val="595959">
              <a:alpha val="8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177800" indent="-177800" algn="ctr"/>
            <a:r>
              <a:rPr lang="en-US" sz="1600" dirty="0" smtClean="0">
                <a:solidFill>
                  <a:srgbClr val="FFFFFF"/>
                </a:solidFill>
                <a:latin typeface="Georgia" pitchFamily="18" charset="0"/>
              </a:rPr>
              <a:t>Step #1 – </a:t>
            </a:r>
          </a:p>
          <a:p>
            <a:pPr marL="177800" indent="-177800" algn="ctr"/>
            <a:r>
              <a:rPr lang="en-US" sz="1600" dirty="0" smtClean="0">
                <a:solidFill>
                  <a:srgbClr val="FFFFFF"/>
                </a:solidFill>
                <a:latin typeface="Georgia" pitchFamily="18" charset="0"/>
              </a:rPr>
              <a:t>Create free account.</a:t>
            </a:r>
            <a:endParaRPr lang="de-DE" sz="1600" dirty="0">
              <a:solidFill>
                <a:srgbClr val="96361C"/>
              </a:solidFill>
              <a:latin typeface="Georgia" pitchFamily="18" charset="0"/>
            </a:endParaRPr>
          </a:p>
        </p:txBody>
      </p:sp>
      <p:sp>
        <p:nvSpPr>
          <p:cNvPr id="10" name="Rounded Rectangle 25"/>
          <p:cNvSpPr>
            <a:spLocks noChangeArrowheads="1"/>
          </p:cNvSpPr>
          <p:nvPr/>
        </p:nvSpPr>
        <p:spPr bwMode="auto">
          <a:xfrm>
            <a:off x="2529168" y="4781514"/>
            <a:ext cx="3122952" cy="468312"/>
          </a:xfrm>
          <a:prstGeom prst="wedgeRectCallout">
            <a:avLst>
              <a:gd name="adj1" fmla="val -1527"/>
              <a:gd name="adj2" fmla="val -196582"/>
            </a:avLst>
          </a:prstGeom>
          <a:solidFill>
            <a:srgbClr val="595959">
              <a:alpha val="8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177800" indent="-177800" algn="ctr"/>
            <a:r>
              <a:rPr lang="en-US" sz="1600" dirty="0" smtClean="0">
                <a:solidFill>
                  <a:srgbClr val="FFFFFF"/>
                </a:solidFill>
                <a:latin typeface="Georgia" pitchFamily="18" charset="0"/>
              </a:rPr>
              <a:t>Step #2 – Download to desktop/laptop.</a:t>
            </a:r>
            <a:endParaRPr lang="de-DE" sz="1600" dirty="0">
              <a:solidFill>
                <a:srgbClr val="96361C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2202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5360"/>
            <a:ext cx="1988643" cy="15366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20688"/>
            <a:ext cx="7788719" cy="5159578"/>
          </a:xfrm>
          <a:prstGeom prst="rect">
            <a:avLst/>
          </a:prstGeom>
        </p:spPr>
      </p:pic>
      <p:sp>
        <p:nvSpPr>
          <p:cNvPr id="7" name="Rounded Rectangle 25"/>
          <p:cNvSpPr>
            <a:spLocks noChangeArrowheads="1"/>
          </p:cNvSpPr>
          <p:nvPr/>
        </p:nvSpPr>
        <p:spPr bwMode="auto">
          <a:xfrm>
            <a:off x="3491880" y="836712"/>
            <a:ext cx="4608512" cy="1008062"/>
          </a:xfrm>
          <a:prstGeom prst="wedgeRectCallout">
            <a:avLst>
              <a:gd name="adj1" fmla="val -68760"/>
              <a:gd name="adj2" fmla="val 86765"/>
            </a:avLst>
          </a:prstGeom>
          <a:solidFill>
            <a:srgbClr val="595959">
              <a:alpha val="8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177800" indent="-177800" algn="ctr"/>
            <a:r>
              <a:rPr lang="en-US" sz="1600" dirty="0" smtClean="0">
                <a:solidFill>
                  <a:srgbClr val="FFFFFF"/>
                </a:solidFill>
                <a:latin typeface="Georgia" pitchFamily="18" charset="0"/>
              </a:rPr>
              <a:t>Step #3 – Add/Edit </a:t>
            </a:r>
            <a:r>
              <a:rPr lang="en-US" sz="1600" dirty="0">
                <a:solidFill>
                  <a:srgbClr val="FFFFFF"/>
                </a:solidFill>
                <a:latin typeface="Georgia" pitchFamily="18" charset="0"/>
              </a:rPr>
              <a:t>Profil</a:t>
            </a:r>
            <a:r>
              <a:rPr lang="en-US" sz="1600" dirty="0">
                <a:solidFill>
                  <a:schemeClr val="bg1"/>
                </a:solidFill>
                <a:latin typeface="Georgia" pitchFamily="18" charset="0"/>
              </a:rPr>
              <a:t>e</a:t>
            </a:r>
            <a:r>
              <a:rPr lang="de-DE" sz="1600" dirty="0">
                <a:solidFill>
                  <a:schemeClr val="bg1"/>
                </a:solidFill>
                <a:latin typeface="Georgia" pitchFamily="18" charset="0"/>
              </a:rPr>
              <a:t>: </a:t>
            </a:r>
            <a:r>
              <a:rPr lang="de-DE" sz="1600" dirty="0" smtClean="0">
                <a:solidFill>
                  <a:schemeClr val="bg1"/>
                </a:solidFill>
                <a:latin typeface="Georgia" pitchFamily="18" charset="0"/>
              </a:rPr>
              <a:t>Picture, Research </a:t>
            </a:r>
            <a:r>
              <a:rPr lang="de-DE" sz="1600" dirty="0">
                <a:solidFill>
                  <a:schemeClr val="bg1"/>
                </a:solidFill>
                <a:latin typeface="Georgia" pitchFamily="18" charset="0"/>
              </a:rPr>
              <a:t>field, </a:t>
            </a:r>
            <a:r>
              <a:rPr lang="en-US" sz="1600" dirty="0">
                <a:solidFill>
                  <a:srgbClr val="FFFFFF"/>
                </a:solidFill>
                <a:latin typeface="Georgia" pitchFamily="18" charset="0"/>
              </a:rPr>
              <a:t>Publications, Awards and Grants, Biographical Information, CV,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33075860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5360"/>
            <a:ext cx="1988643" cy="15366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14187" y="2780928"/>
            <a:ext cx="31149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Georgia" pitchFamily="18" charset="0"/>
              </a:rPr>
              <a:t>The Library</a:t>
            </a:r>
            <a:endParaRPr lang="en-US" sz="44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3611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7438</TotalTime>
  <Words>562</Words>
  <Application>Microsoft Office PowerPoint</Application>
  <PresentationFormat>On-screen Show (4:3)</PresentationFormat>
  <Paragraphs>98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Myriad Pro</vt:lpstr>
      <vt:lpstr>Georgia</vt:lpstr>
      <vt:lpstr>Wingdings</vt:lpstr>
      <vt:lpstr>MS PGothic</vt:lpstr>
      <vt:lpstr>MS Gothic</vt:lpstr>
      <vt:lpstr>Standarddesign</vt:lpstr>
      <vt:lpstr>PowerPoint Presentation</vt:lpstr>
      <vt:lpstr>Mendeley </vt:lpstr>
      <vt:lpstr>PowerPoint Presentation</vt:lpstr>
      <vt:lpstr>Mendeley Is 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Desktop Version</vt:lpstr>
      <vt:lpstr>Web Version</vt:lpstr>
      <vt:lpstr>PowerPoint Presentation</vt:lpstr>
      <vt:lpstr>PowerPoint Presentation</vt:lpstr>
      <vt:lpstr>Ye Olde Drag and Drop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Annotations In Situ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Words of Wisdom</vt:lpstr>
      <vt:lpstr>Words of Wisdom – Part Deux</vt:lpstr>
      <vt:lpstr>Parting Words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Jan Reichelt</dc:creator>
  <cp:lastModifiedBy>Nadia Lalla</cp:lastModifiedBy>
  <cp:revision>876</cp:revision>
  <dcterms:created xsi:type="dcterms:W3CDTF">2007-11-04T14:48:17Z</dcterms:created>
  <dcterms:modified xsi:type="dcterms:W3CDTF">2012-09-23T22:42:21Z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ndo10Write">
    <vt:lpwstr>396|394|392|390|378|376|374|372|371|363|355|349|337|333|332|324|322|299|298|285|282|280|270|269|267|264|262|257|255|253|251|248|247|236|230|228|221|217|215|204|200|198|185|174|172|169|167|157|155|153|151|149|142|141|129|127|125|122|118|117|113|111|110|105</vt:lpwstr>
  </property>
</Properties>
</file>